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38"/>
  </p:notesMasterIdLst>
  <p:sldIdLst>
    <p:sldId id="503" r:id="rId3"/>
    <p:sldId id="589" r:id="rId4"/>
    <p:sldId id="590" r:id="rId5"/>
    <p:sldId id="588" r:id="rId6"/>
    <p:sldId id="584" r:id="rId7"/>
    <p:sldId id="581" r:id="rId8"/>
    <p:sldId id="558" r:id="rId9"/>
    <p:sldId id="576" r:id="rId10"/>
    <p:sldId id="577" r:id="rId11"/>
    <p:sldId id="578" r:id="rId12"/>
    <p:sldId id="582" r:id="rId13"/>
    <p:sldId id="575" r:id="rId14"/>
    <p:sldId id="491" r:id="rId15"/>
    <p:sldId id="569" r:id="rId16"/>
    <p:sldId id="570" r:id="rId17"/>
    <p:sldId id="547" r:id="rId18"/>
    <p:sldId id="568" r:id="rId19"/>
    <p:sldId id="563" r:id="rId20"/>
    <p:sldId id="565" r:id="rId21"/>
    <p:sldId id="571" r:id="rId22"/>
    <p:sldId id="562" r:id="rId23"/>
    <p:sldId id="566" r:id="rId24"/>
    <p:sldId id="564" r:id="rId25"/>
    <p:sldId id="572" r:id="rId26"/>
    <p:sldId id="546" r:id="rId27"/>
    <p:sldId id="545" r:id="rId28"/>
    <p:sldId id="587" r:id="rId29"/>
    <p:sldId id="549" r:id="rId30"/>
    <p:sldId id="551" r:id="rId31"/>
    <p:sldId id="512" r:id="rId32"/>
    <p:sldId id="585" r:id="rId33"/>
    <p:sldId id="552" r:id="rId34"/>
    <p:sldId id="586" r:id="rId35"/>
    <p:sldId id="583" r:id="rId36"/>
    <p:sldId id="554" r:id="rId37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647" userDrawn="1">
          <p15:clr>
            <a:srgbClr val="A4A3A4"/>
          </p15:clr>
        </p15:guide>
        <p15:guide id="3" pos="5692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pos="1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  <a:srgbClr val="2667A4"/>
    <a:srgbClr val="FFFFFF"/>
    <a:srgbClr val="487DB1"/>
    <a:srgbClr val="9A0000"/>
    <a:srgbClr val="D9D9D9"/>
    <a:srgbClr val="0F5BAC"/>
    <a:srgbClr val="262626"/>
    <a:srgbClr val="A24E50"/>
    <a:srgbClr val="920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5" autoAdjust="0"/>
    <p:restoredTop sz="78677" autoAdjust="0"/>
  </p:normalViewPr>
  <p:slideViewPr>
    <p:cSldViewPr showGuides="1">
      <p:cViewPr>
        <p:scale>
          <a:sx n="100" d="100"/>
          <a:sy n="100" d="100"/>
        </p:scale>
        <p:origin x="3232" y="832"/>
      </p:cViewPr>
      <p:guideLst>
        <p:guide pos="5647"/>
        <p:guide pos="5692"/>
        <p:guide orient="horz" pos="3072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6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4FC02-86CE-4767-8D66-223F851F1FD7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3E9F0-815A-4E28-8EE5-4071F141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8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58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768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23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10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71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761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Odds</a:t>
            </a:r>
            <a:r>
              <a:rPr lang="zh-CN" altLang="en-US" dirty="0" smtClean="0"/>
              <a:t>比值、几率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529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为什么有</a:t>
            </a:r>
            <a:r>
              <a:rPr lang="en-US" altLang="zh-CN" dirty="0" smtClean="0"/>
              <a:t>e</a:t>
            </a:r>
            <a:r>
              <a:rPr lang="zh-CN" altLang="en-US" dirty="0" smtClean="0"/>
              <a:t>而不是</a:t>
            </a:r>
            <a:r>
              <a:rPr lang="en-US" altLang="zh-CN" dirty="0" smtClean="0"/>
              <a:t>2,5</a:t>
            </a:r>
            <a:r>
              <a:rPr lang="zh-CN" altLang="en-US" dirty="0" smtClean="0"/>
              <a:t>等等，表示它和正态分布有相关性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偏好程度，越接近</a:t>
            </a:r>
            <a:r>
              <a:rPr lang="en-US" altLang="zh-CN" dirty="0" smtClean="0"/>
              <a:t>1</a:t>
            </a:r>
            <a:r>
              <a:rPr lang="zh-CN" altLang="en-US" dirty="0" smtClean="0"/>
              <a:t>越偏好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840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时，假定这个样本为正类。如果此时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hθ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(x)=1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则单对这个样本而言的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cost=0,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表示这个样本的预测完全准确。那如果所有样本都预测准确，总的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cost=0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。但是如果此时预测的概率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hθ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(x)=0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cost→∞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。直观解释的话，由于此时样本为一个正样本，但是预测的结果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P(y=1|x;θ)=0,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也就是说预测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的概率为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，那么此时就要对损失函数加一个很大的惩罚项。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3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93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948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是以小概率反证法的逻辑推理，判断假设是否成立的统计方法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b="1" dirty="0" smtClean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假设没有相关性</a:t>
            </a:r>
            <a:endParaRPr lang="en-US" altLang="zh-CN" b="1" dirty="0" smtClean="0">
              <a:solidFill>
                <a:srgbClr val="4D4D4D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b="1" dirty="0" smtClean="0"/>
              <a:t>假设没有差异</a:t>
            </a:r>
            <a:endParaRPr lang="en-US" altLang="zh-CN" b="1" dirty="0" smtClean="0"/>
          </a:p>
          <a:p>
            <a:r>
              <a:rPr lang="zh-CN" altLang="en-US" b="1" dirty="0" smtClean="0"/>
              <a:t>逻辑回归的参数估计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2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557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53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16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房价预测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45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明天的太阳会从东边升起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信息量为零，但是明天西安会下雪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这件事情的信息量大小，是和这件事情的发生概率相关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熵：混乱程度越高熵越大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温度越高熵越大，分子越活跃，熵越大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假设一个成绩相对普通的学生小东，他及格的概率是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)=0.5P(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)=0.5,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即及格与否的概率是一样的，对应的熵是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表示，在成绩公布之前，很难准确猜测出他的考试结果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熵其实是信息量的期望值，它是一个随机变量的确定性的度量。熵越大，变量的取值越不确定，反之就越确定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448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熵：混乱程度越高熵越大</a:t>
            </a:r>
            <a:r>
              <a:rPr lang="zh-CN" altLang="en-US" baseline="0" dirty="0" smtClean="0"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温度越高熵越大，分子越活跃，熵越大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虽然小明考试结果的不确定性较低，毕竟十次有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次都不及格，但是也比不上小王（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次考试只有一次才可能不及格，结果相当的确定）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假设一个成绩相对普通的学生小东，他及格的概率是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)=0.5P(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)=0.5,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即及格与否的概率是一样的，对应的熵是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表示，在成绩公布之前，很难准确猜测出他的考试结果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67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也就是说，如果这个属性本身不确定性就很大，那我就越不倾向于选取它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294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给定色泽是青绿，判断好瓜是否；给定编号是</a:t>
            </a:r>
            <a:r>
              <a:rPr lang="en-US" altLang="zh-CN" dirty="0" smtClean="0"/>
              <a:t>9</a:t>
            </a:r>
            <a:r>
              <a:rPr lang="zh-CN" altLang="en-US" dirty="0" smtClean="0"/>
              <a:t>，判断好瓜是否；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018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750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给定色泽是青绿，判断好瓜是否；给定编号是</a:t>
            </a:r>
            <a:r>
              <a:rPr lang="en-US" altLang="zh-CN" dirty="0" smtClean="0"/>
              <a:t>9</a:t>
            </a:r>
            <a:r>
              <a:rPr lang="zh-CN" altLang="en-US" dirty="0" smtClean="0"/>
              <a:t>，判断好瓜是否；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36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卡方检验：假设没有相关性 </a:t>
            </a:r>
            <a:r>
              <a:rPr lang="zh-CN" altLang="en-US" b="0" dirty="0" smtClean="0"/>
              <a:t/>
            </a:r>
            <a:br>
              <a:rPr lang="zh-CN" altLang="en-US" b="0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检验：假设没有差异（相等）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的自由度，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是样本量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第十个数，你就不能随机填写了，由于这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个数的平均数是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10-1=9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161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房价预测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938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该损失函数的推导，没有用到逻辑回归，其他模型也可以用该模型来表示分类问题，比如深度学习模型、</a:t>
            </a:r>
            <a:r>
              <a:rPr lang="en-US" altLang="zh-CN" dirty="0" smtClean="0"/>
              <a:t>SVM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0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中心极限定理是说：样本的平均值约等于总体的平均值。大于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的样本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不管总体是什么分布，任意一个总体的样本平均值都会围绕在总体的整体平均值周围，并且呈正态分布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平均值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极大似然估计最小二乘法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高斯正态分布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61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值就是在原假设下，该总体出现现有数据的概率，或者说在现有数据下，原假设成立的一种合理性，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值越大，原假设成立的可能性就越大。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值越少，就说明原假设成立的可能性越小。通常当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值小于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时，就认为原假设不成立。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cs typeface="+mn-ea"/>
                <a:sym typeface="+mn-lt"/>
              </a:rPr>
              <a:t>虽然我不知道真值是否在区间中，但是我有</a:t>
            </a:r>
            <a:r>
              <a:rPr lang="en-US" altLang="zh-CN" b="1" dirty="0" smtClean="0">
                <a:cs typeface="+mn-ea"/>
                <a:sym typeface="+mn-lt"/>
              </a:rPr>
              <a:t>95%</a:t>
            </a:r>
            <a:r>
              <a:rPr lang="zh-CN" altLang="en-US" b="1" dirty="0" smtClean="0">
                <a:cs typeface="+mn-ea"/>
                <a:sym typeface="+mn-lt"/>
              </a:rPr>
              <a:t>的把握它在里面。</a:t>
            </a:r>
            <a:endParaRPr lang="zh-CN" altLang="en-US" dirty="0" smtClean="0"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214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3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新生儿出生</a:t>
            </a:r>
            <a:r>
              <a:rPr lang="en-US" altLang="zh-CN" dirty="0" smtClean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4~6</a:t>
            </a:r>
            <a:r>
              <a:rPr lang="zh-CN" altLang="en-US" dirty="0" smtClean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个月后，血中可出现</a:t>
            </a:r>
            <a:r>
              <a:rPr lang="en-US" altLang="zh-CN" dirty="0" smtClean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IgA</a:t>
            </a:r>
            <a:r>
              <a:rPr lang="zh-CN" altLang="en-US" dirty="0" smtClean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，以后逐渐升高，到青少年期达到高峰</a:t>
            </a:r>
            <a:endParaRPr lang="en-US" altLang="zh-CN" dirty="0" smtClean="0">
              <a:solidFill>
                <a:srgbClr val="333333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免疫球蛋白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IGA</a:t>
            </a:r>
            <a:endParaRPr lang="zh-CN" altLang="en-US" dirty="0" smtClean="0"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52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92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为什么不假设不同年龄段的甲流阳性率是</a:t>
            </a:r>
            <a:r>
              <a:rPr lang="zh-CN" altLang="en-US" smtClean="0"/>
              <a:t>不一样</a:t>
            </a:r>
            <a:r>
              <a:rPr lang="zh-CN" altLang="en-US" smtClean="0"/>
              <a:t>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3E9F0-815A-4E28-8EE5-4071F141C6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5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FC93E-DC0F-4F73-8BD0-E5175B10A82E}" type="datetimeFigureOut">
              <a:rPr lang="zh-CN" altLang="en-US"/>
              <a:pPr>
                <a:defRPr/>
              </a:pPr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64AF5-0735-4B9E-BCAC-213ECA8E78CB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6498521" y="51470"/>
            <a:ext cx="2640632" cy="675555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37725" r="54755" b="38748"/>
          <a:stretch>
            <a:fillRect/>
          </a:stretch>
        </p:blipFill>
        <p:spPr>
          <a:xfrm>
            <a:off x="6484542" y="32621"/>
            <a:ext cx="2411363" cy="704921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1979712" y="1796"/>
            <a:ext cx="3096344" cy="666921"/>
          </a:xfrm>
          <a:prstGeom prst="rect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6141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4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73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69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674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93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742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34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686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1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375C6-27C2-4236-8602-9B6C4437843D}" type="datetimeFigureOut">
              <a:rPr lang="zh-CN" altLang="en-US"/>
              <a:pPr>
                <a:defRPr/>
              </a:pPr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D4DFD-4F0A-48EB-B820-8A8D4173F89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52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76553-6A03-4707-943E-CAEA14CD104B}" type="datetimeFigureOut">
              <a:rPr lang="zh-CN" altLang="en-US"/>
              <a:pPr>
                <a:defRPr/>
              </a:pPr>
              <a:t>2019/12/23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60BAF4-CA50-48E9-8F47-E683EFB9378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20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FF318-4A89-482F-A41B-1A3608056ECA}" type="datetimeFigureOut">
              <a:rPr lang="zh-CN" altLang="en-US"/>
              <a:pPr>
                <a:defRPr/>
              </a:pPr>
              <a:t>2019/12/23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253E1E-65F3-47F4-AC23-7C5D1756545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0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  <a:pPr>
                <a:defRPr/>
              </a:pPr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542958"/>
      </p:ext>
    </p:extLst>
  </p:cSld>
  <p:clrMapOvr>
    <a:masterClrMapping/>
  </p:clrMapOvr>
  <p:transition spd="slow" advClick="0" advTm="2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0032" y="1179861"/>
            <a:ext cx="25365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7080A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15103" y="1179861"/>
            <a:ext cx="24283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7080A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pPr marL="9525">
              <a:spcBef>
                <a:spcPts val="161"/>
              </a:spcBef>
            </a:pPr>
            <a:r>
              <a:rPr lang="en-US" altLang="zh-CN" smtClean="0"/>
              <a:t>Python</a:t>
            </a:r>
            <a:r>
              <a:rPr lang="zh-CN" altLang="en-US" smtClean="0"/>
              <a:t>机器学习</a:t>
            </a:r>
            <a:r>
              <a:rPr lang="en-US" altLang="zh-CN" smtClean="0"/>
              <a:t>-</a:t>
            </a:r>
            <a:r>
              <a:rPr lang="zh-CN" altLang="en-US" smtClean="0"/>
              <a:t>覃秉丰</a:t>
            </a:r>
            <a:endParaRPr lang="zh-CN" altLang="en-US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9050">
              <a:lnSpc>
                <a:spcPts val="1215"/>
              </a:lnSpc>
            </a:pPr>
            <a:fld id="{81D60167-4931-47E6-BA6A-407CBD079E47}" type="slidenum">
              <a:rPr lang="en-US" altLang="zh-CN" smtClean="0"/>
              <a:pPr marL="19050">
                <a:lnSpc>
                  <a:spcPts val="1215"/>
                </a:lnSpc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2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pPr marL="9525">
              <a:spcBef>
                <a:spcPts val="161"/>
              </a:spcBef>
            </a:pPr>
            <a:r>
              <a:rPr lang="en-US" altLang="zh-CN" smtClean="0"/>
              <a:t>Python</a:t>
            </a:r>
            <a:r>
              <a:rPr lang="zh-CN" altLang="en-US" smtClean="0"/>
              <a:t>机器学习</a:t>
            </a:r>
            <a:r>
              <a:rPr lang="en-US" altLang="zh-CN" smtClean="0"/>
              <a:t>-</a:t>
            </a:r>
            <a:r>
              <a:rPr lang="zh-CN" altLang="en-US" smtClean="0"/>
              <a:t>覃秉丰</a:t>
            </a:r>
            <a:endParaRPr lang="zh-CN" altLang="en-US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9050">
              <a:lnSpc>
                <a:spcPts val="1215"/>
              </a:lnSpc>
            </a:pPr>
            <a:fld id="{81D60167-4931-47E6-BA6A-407CBD079E47}" type="slidenum">
              <a:rPr lang="en-US" altLang="zh-CN" smtClean="0"/>
              <a:pPr marL="19050">
                <a:lnSpc>
                  <a:spcPts val="1215"/>
                </a:lnSpc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069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31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12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6B853C-F0F7-4599-A771-72215FEECE29}" type="datetimeFigureOut">
              <a:rPr lang="zh-CN" altLang="en-US"/>
              <a:pPr>
                <a:defRPr/>
              </a:pPr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05F6E7A-56AB-4455-A24E-35971C5A008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9" r:id="rId5"/>
    <p:sldLayoutId id="2147483670" r:id="rId6"/>
    <p:sldLayoutId id="2147483671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8FCD-1B89-45F1-8E9C-94D78038B738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4B2E8-CAF4-4F81-AD44-84AEBE5BD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96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wmf"/><Relationship Id="rId4" Type="http://schemas.openxmlformats.org/officeDocument/2006/relationships/package" Target="../embeddings/Microsoft_Excel____1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B6%88%E9%99%A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hyperlink" Target="https://baike.baidu.com/item/%E4%B8%8D%E7%A1%AE%E5%AE%9A%E6%80%A7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0" y="0"/>
            <a:ext cx="3994274" cy="5143500"/>
          </a:xfrm>
          <a:prstGeom prst="homePlate">
            <a:avLst/>
          </a:prstGeom>
          <a:solidFill>
            <a:srgbClr val="266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2376" y="2738635"/>
            <a:ext cx="30250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0777" y="1761661"/>
            <a:ext cx="2268252" cy="830997"/>
          </a:xfrm>
          <a:prstGeom prst="rect">
            <a:avLst/>
          </a:prstGeom>
          <a:noFill/>
        </p:spPr>
        <p:txBody>
          <a:bodyPr wrap="square" lIns="68576" tIns="34289" rIns="68576" bIns="34289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555093" y="1419622"/>
            <a:ext cx="1840070" cy="714031"/>
            <a:chOff x="4555093" y="1419622"/>
            <a:chExt cx="1840070" cy="71403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329CD4AB-8B0C-4421-BEBD-0CCC45B4962E}"/>
                </a:ext>
              </a:extLst>
            </p:cNvPr>
            <p:cNvSpPr/>
            <p:nvPr/>
          </p:nvSpPr>
          <p:spPr>
            <a:xfrm rot="1151270">
              <a:off x="5059577" y="1661346"/>
              <a:ext cx="1335586" cy="472307"/>
            </a:xfrm>
            <a:prstGeom prst="rect">
              <a:avLst/>
            </a:prstGeom>
            <a:gradFill flip="none" rotWithShape="1">
              <a:gsLst>
                <a:gs pos="54000">
                  <a:schemeClr val="bg1">
                    <a:lumMod val="65000"/>
                    <a:lumOff val="35000"/>
                    <a:alpha val="0"/>
                  </a:schemeClr>
                </a:gs>
                <a:gs pos="0">
                  <a:schemeClr val="accent1">
                    <a:alpha val="54000"/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570553" y="1457303"/>
              <a:ext cx="680613" cy="451412"/>
            </a:xfrm>
            <a:prstGeom prst="roundRect">
              <a:avLst/>
            </a:prstGeom>
            <a:solidFill>
              <a:srgbClr val="266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椭圆 80"/>
            <p:cNvSpPr/>
            <p:nvPr/>
          </p:nvSpPr>
          <p:spPr bwMode="auto">
            <a:xfrm>
              <a:off x="4555093" y="1419622"/>
              <a:ext cx="709935" cy="520016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51435" tIns="25718" rIns="51435" bIns="2571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zh-CN" altLang="en-US" sz="2100" b="1" kern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55093" y="2608285"/>
            <a:ext cx="1840070" cy="712970"/>
            <a:chOff x="4555093" y="2037182"/>
            <a:chExt cx="1840070" cy="71297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804B352C-3B19-43BF-91E8-03332ADA8633}"/>
                </a:ext>
              </a:extLst>
            </p:cNvPr>
            <p:cNvSpPr/>
            <p:nvPr/>
          </p:nvSpPr>
          <p:spPr>
            <a:xfrm rot="1151270">
              <a:off x="5059577" y="2277845"/>
              <a:ext cx="1335586" cy="472307"/>
            </a:xfrm>
            <a:prstGeom prst="rect">
              <a:avLst/>
            </a:prstGeom>
            <a:gradFill flip="none" rotWithShape="1">
              <a:gsLst>
                <a:gs pos="54000">
                  <a:schemeClr val="bg1">
                    <a:lumMod val="65000"/>
                    <a:lumOff val="35000"/>
                    <a:alpha val="0"/>
                  </a:schemeClr>
                </a:gs>
                <a:gs pos="0">
                  <a:schemeClr val="accent1">
                    <a:alpha val="54000"/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570553" y="2073904"/>
              <a:ext cx="680613" cy="451412"/>
            </a:xfrm>
            <a:prstGeom prst="roundRect">
              <a:avLst/>
            </a:prstGeom>
            <a:solidFill>
              <a:srgbClr val="80181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1100" b="1" dirty="0">
                <a:cs typeface="+mn-ea"/>
                <a:sym typeface="+mn-lt"/>
              </a:endParaRPr>
            </a:p>
          </p:txBody>
        </p:sp>
        <p:sp>
          <p:nvSpPr>
            <p:cNvPr id="52" name="椭圆 80"/>
            <p:cNvSpPr/>
            <p:nvPr/>
          </p:nvSpPr>
          <p:spPr bwMode="auto">
            <a:xfrm>
              <a:off x="4555093" y="2037182"/>
              <a:ext cx="709935" cy="520016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51435" tIns="25718" rIns="51435" bIns="2571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zh-CN" altLang="en-US" sz="2100" b="1" kern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8" name="矩形 39"/>
          <p:cNvSpPr>
            <a:spLocks noChangeArrowheads="1"/>
          </p:cNvSpPr>
          <p:nvPr/>
        </p:nvSpPr>
        <p:spPr bwMode="auto">
          <a:xfrm>
            <a:off x="5693771" y="2623982"/>
            <a:ext cx="2594644" cy="43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b="1" dirty="0" smtClean="0">
                <a:latin typeface="+mn-lt"/>
                <a:ea typeface="+mn-ea"/>
                <a:cs typeface="+mn-ea"/>
                <a:sym typeface="+mn-lt"/>
              </a:rPr>
              <a:t>【 </a:t>
            </a:r>
            <a:r>
              <a:rPr lang="zh-CN" altLang="en-US" b="1" dirty="0" smtClean="0">
                <a:latin typeface="+mn-lt"/>
                <a:ea typeface="+mn-ea"/>
                <a:cs typeface="+mn-ea"/>
                <a:sym typeface="+mn-lt"/>
              </a:rPr>
              <a:t>逻辑回归 </a:t>
            </a:r>
            <a:r>
              <a:rPr lang="en-US" altLang="zh-CN" b="1" dirty="0" smtClean="0">
                <a:latin typeface="+mn-lt"/>
                <a:ea typeface="+mn-ea"/>
                <a:cs typeface="+mn-ea"/>
                <a:sym typeface="+mn-lt"/>
              </a:rPr>
              <a:t>】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矩形 39"/>
          <p:cNvSpPr>
            <a:spLocks noChangeArrowheads="1"/>
          </p:cNvSpPr>
          <p:nvPr/>
        </p:nvSpPr>
        <p:spPr bwMode="auto">
          <a:xfrm>
            <a:off x="5693771" y="3828342"/>
            <a:ext cx="2594644" cy="43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b="1" dirty="0" smtClean="0">
                <a:latin typeface="+mn-lt"/>
                <a:ea typeface="+mn-ea"/>
                <a:cs typeface="+mn-ea"/>
                <a:sym typeface="+mn-lt"/>
              </a:rPr>
              <a:t>【 </a:t>
            </a:r>
            <a:r>
              <a:rPr lang="zh-CN" altLang="en-US" b="1" dirty="0" smtClean="0">
                <a:latin typeface="+mn-lt"/>
                <a:ea typeface="+mn-ea"/>
                <a:cs typeface="+mn-ea"/>
                <a:sym typeface="+mn-lt"/>
              </a:rPr>
              <a:t>决策树 </a:t>
            </a:r>
            <a:r>
              <a:rPr lang="en-US" altLang="zh-CN" b="1" dirty="0" smtClean="0">
                <a:latin typeface="+mn-lt"/>
                <a:ea typeface="+mn-ea"/>
                <a:cs typeface="+mn-ea"/>
                <a:sym typeface="+mn-lt"/>
              </a:rPr>
              <a:t>】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5093" y="3795886"/>
            <a:ext cx="1838623" cy="711407"/>
            <a:chOff x="4556540" y="2655244"/>
            <a:chExt cx="1838623" cy="71140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5B0157A9-19AC-4FD5-AFFC-D7A5AA228916}"/>
                </a:ext>
              </a:extLst>
            </p:cNvPr>
            <p:cNvSpPr/>
            <p:nvPr/>
          </p:nvSpPr>
          <p:spPr>
            <a:xfrm rot="1151270">
              <a:off x="5059577" y="2894344"/>
              <a:ext cx="1335586" cy="472307"/>
            </a:xfrm>
            <a:prstGeom prst="rect">
              <a:avLst/>
            </a:prstGeom>
            <a:gradFill flip="none" rotWithShape="1">
              <a:gsLst>
                <a:gs pos="54000">
                  <a:schemeClr val="bg1">
                    <a:lumMod val="65000"/>
                    <a:lumOff val="35000"/>
                    <a:alpha val="0"/>
                  </a:schemeClr>
                </a:gs>
                <a:gs pos="0">
                  <a:schemeClr val="accent1">
                    <a:alpha val="54000"/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570553" y="2690505"/>
              <a:ext cx="680613" cy="451412"/>
            </a:xfrm>
            <a:prstGeom prst="roundRect">
              <a:avLst/>
            </a:prstGeom>
            <a:solidFill>
              <a:srgbClr val="266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80"/>
            <p:cNvSpPr/>
            <p:nvPr/>
          </p:nvSpPr>
          <p:spPr bwMode="auto">
            <a:xfrm>
              <a:off x="4556540" y="2655244"/>
              <a:ext cx="709935" cy="520016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51435" tIns="25718" rIns="51435" bIns="2571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zh-CN" altLang="en-US" sz="2100" b="1" kern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1" name="矩形 39"/>
          <p:cNvSpPr>
            <a:spLocks noChangeArrowheads="1"/>
          </p:cNvSpPr>
          <p:nvPr/>
        </p:nvSpPr>
        <p:spPr bwMode="auto">
          <a:xfrm>
            <a:off x="5693771" y="1419622"/>
            <a:ext cx="2594644" cy="43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b="1" dirty="0" smtClean="0">
                <a:latin typeface="+mn-lt"/>
                <a:ea typeface="+mn-ea"/>
                <a:cs typeface="+mn-ea"/>
                <a:sym typeface="+mn-lt"/>
              </a:rPr>
              <a:t>【 </a:t>
            </a:r>
            <a:r>
              <a:rPr lang="zh-CN" altLang="en-US" b="1" dirty="0" smtClean="0">
                <a:latin typeface="+mn-lt"/>
                <a:ea typeface="+mn-ea"/>
                <a:cs typeface="+mn-ea"/>
                <a:sym typeface="+mn-lt"/>
              </a:rPr>
              <a:t>案例 </a:t>
            </a:r>
            <a:r>
              <a:rPr lang="en-US" altLang="zh-CN" b="1" dirty="0" smtClean="0">
                <a:latin typeface="+mn-lt"/>
                <a:ea typeface="+mn-ea"/>
                <a:cs typeface="+mn-ea"/>
                <a:sym typeface="+mn-lt"/>
              </a:rPr>
              <a:t>】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4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4224233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判断得甲流是否和年龄相关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131590"/>
            <a:ext cx="4932040" cy="15062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205" y="2859782"/>
            <a:ext cx="3529087" cy="15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557075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判断哪个医生开的甲流化验单阳性率高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598365"/>
              </p:ext>
            </p:extLst>
          </p:nvPr>
        </p:nvGraphicFramePr>
        <p:xfrm>
          <a:off x="971600" y="987574"/>
          <a:ext cx="3597033" cy="3706580"/>
        </p:xfrm>
        <a:graphic>
          <a:graphicData uri="http://schemas.openxmlformats.org/drawingml/2006/table">
            <a:tbl>
              <a:tblPr/>
              <a:tblGrid>
                <a:gridCol w="768486"/>
                <a:gridCol w="699846"/>
                <a:gridCol w="699846"/>
                <a:gridCol w="699846"/>
                <a:gridCol w="729009"/>
              </a:tblGrid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医生编号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阳性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合计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阳性率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001234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50.0%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001235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51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59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110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46.4%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001236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323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409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732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44.1%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001237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79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104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183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43.2%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001238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345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468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813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42.4%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001239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31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47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78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39.7%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001240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40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66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106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37.7%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001241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57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89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36.0%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001242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35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65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100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35.0%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001243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25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49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74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33.8%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001244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21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31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32.3%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001245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40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85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125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32.0%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001246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30.8%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001247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419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948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1367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30.7%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001248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354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835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1189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29.8%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001249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391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1014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1405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27.8%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001250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261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742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1003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26.0%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001251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17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52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69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24.6%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001252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35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46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23.9%</a:t>
                      </a:r>
                    </a:p>
                  </a:txBody>
                  <a:tcPr marL="2449" marR="2449" marT="2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133553"/>
              </p:ext>
            </p:extLst>
          </p:nvPr>
        </p:nvGraphicFramePr>
        <p:xfrm>
          <a:off x="6147349" y="2715766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" name="工作表" showAsIcon="1" r:id="rId4" imgW="914400" imgH="787320" progId="Excel.Sheet.12">
                  <p:embed/>
                </p:oleObj>
              </mc:Choice>
              <mc:Fallback>
                <p:oleObj name="工作表" showAsIcon="1" r:id="rId4" imgW="914400" imgH="78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7349" y="2715766"/>
                        <a:ext cx="9144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050551" y="1707654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统计结果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26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6821" t="2156" r="4509" b="3000"/>
          <a:stretch/>
        </p:blipFill>
        <p:spPr>
          <a:xfrm>
            <a:off x="759930" y="843558"/>
            <a:ext cx="2808312" cy="31683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362" y="860373"/>
            <a:ext cx="3969817" cy="3134722"/>
          </a:xfrm>
          <a:prstGeom prst="rect">
            <a:avLst/>
          </a:prstGeom>
        </p:spPr>
      </p:pic>
      <p:sp>
        <p:nvSpPr>
          <p:cNvPr id="7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0697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模型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40"/>
          <p:cNvSpPr>
            <a:spLocks noChangeArrowheads="1"/>
          </p:cNvSpPr>
          <p:nvPr/>
        </p:nvSpPr>
        <p:spPr bwMode="auto">
          <a:xfrm>
            <a:off x="1017181" y="4083918"/>
            <a:ext cx="710963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zh-CN" dirty="0" smtClean="0">
                <a:latin typeface="+mn-lt"/>
                <a:ea typeface="+mn-ea"/>
                <a:cs typeface="+mn-ea"/>
                <a:sym typeface="+mn-lt"/>
              </a:rPr>
              <a:t>Logistic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回归虽然名字</a:t>
            </a:r>
            <a:r>
              <a:rPr lang="zh-CN" altLang="zh-CN" dirty="0" smtClean="0">
                <a:latin typeface="+mn-lt"/>
                <a:ea typeface="+mn-ea"/>
                <a:cs typeface="+mn-ea"/>
                <a:sym typeface="+mn-lt"/>
              </a:rPr>
              <a:t>叫”回归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” ，但却是一种分类学习方法</a:t>
            </a:r>
            <a:r>
              <a:rPr lang="zh-CN" altLang="zh-CN" dirty="0" smtClean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zh-CN" dirty="0" smtClean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zh-CN" altLang="zh-CN" dirty="0">
                <a:latin typeface="+mn-lt"/>
                <a:ea typeface="+mn-ea"/>
                <a:cs typeface="+mn-ea"/>
                <a:sym typeface="+mn-lt"/>
              </a:rPr>
              <a:t>场景大概有两个：第一用来预测，第二寻找因变量的</a:t>
            </a:r>
            <a:r>
              <a:rPr lang="zh-CN" altLang="zh-CN" dirty="0" smtClean="0">
                <a:latin typeface="+mn-lt"/>
                <a:ea typeface="+mn-ea"/>
                <a:cs typeface="+mn-ea"/>
                <a:sym typeface="+mn-lt"/>
              </a:rPr>
              <a:t>影响因素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zh-CN" sz="28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995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0697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模型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3" y="2571750"/>
            <a:ext cx="2809007" cy="1574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665263"/>
            <a:ext cx="4847465" cy="25343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1665263"/>
            <a:ext cx="1743075" cy="5429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3588" y="1018932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线性回归模型产生的预测值是实值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二分类任务需要讲实值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转换为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{0,1}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03648" y="44439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单位阶跃函数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4838" y="43719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对数几率函数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107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987574"/>
            <a:ext cx="7884368" cy="33172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2" y="2555765"/>
            <a:ext cx="3384376" cy="1733028"/>
          </a:xfrm>
          <a:prstGeom prst="rect">
            <a:avLst/>
          </a:prstGeom>
        </p:spPr>
      </p:pic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0697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模型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914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03598"/>
            <a:ext cx="7302186" cy="2888901"/>
          </a:xfrm>
          <a:prstGeom prst="rect">
            <a:avLst/>
          </a:prstGeom>
        </p:spPr>
      </p:pic>
      <p:sp>
        <p:nvSpPr>
          <p:cNvPr id="7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0697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模型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837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375" y="1214983"/>
            <a:ext cx="2876550" cy="100965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95536" y="919708"/>
            <a:ext cx="1781175" cy="1600200"/>
            <a:chOff x="545972" y="936455"/>
            <a:chExt cx="1781175" cy="16002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972" y="1479380"/>
              <a:ext cx="1781175" cy="10572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022" y="936455"/>
              <a:ext cx="1743075" cy="542925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1305471"/>
            <a:ext cx="2676525" cy="828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077691"/>
            <a:ext cx="3495675" cy="95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008" y="2591916"/>
            <a:ext cx="4029075" cy="1924050"/>
          </a:xfrm>
          <a:prstGeom prst="rect">
            <a:avLst/>
          </a:prstGeom>
        </p:spPr>
      </p:pic>
      <p:sp>
        <p:nvSpPr>
          <p:cNvPr id="10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21887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建模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283402" y="1605671"/>
            <a:ext cx="311702" cy="228274"/>
          </a:xfrm>
          <a:prstGeom prst="rightArrow">
            <a:avLst/>
          </a:prstGeom>
          <a:solidFill>
            <a:srgbClr val="A24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5672196" y="1605671"/>
            <a:ext cx="311702" cy="228274"/>
          </a:xfrm>
          <a:prstGeom prst="rightArrow">
            <a:avLst/>
          </a:prstGeom>
          <a:solidFill>
            <a:srgbClr val="A24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4111758" y="3439804"/>
            <a:ext cx="311702" cy="228274"/>
          </a:xfrm>
          <a:prstGeom prst="rightArrow">
            <a:avLst/>
          </a:prstGeom>
          <a:solidFill>
            <a:srgbClr val="A24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54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2296727"/>
            <a:ext cx="5146546" cy="2580073"/>
          </a:xfrm>
          <a:prstGeom prst="rect">
            <a:avLst/>
          </a:prstGeom>
        </p:spPr>
      </p:pic>
      <p:sp>
        <p:nvSpPr>
          <p:cNvPr id="10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21887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建模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25" y="915566"/>
            <a:ext cx="4383457" cy="273630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6593" y="3867894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正态分布的累计分布函数</a:t>
            </a:r>
            <a:endParaRPr lang="en-US" altLang="zh-CN" dirty="0" smtClean="0">
              <a:latin typeface="+mn-lt"/>
              <a:ea typeface="+mn-ea"/>
              <a:cs typeface="+mn-ea"/>
              <a:sym typeface="+mn-lt"/>
            </a:endParaRPr>
          </a:p>
          <a:p>
            <a:pPr algn="ctr"/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近似等于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sigmoid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函数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834105"/>
            <a:ext cx="2376264" cy="154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810464"/>
              </p:ext>
            </p:extLst>
          </p:nvPr>
        </p:nvGraphicFramePr>
        <p:xfrm>
          <a:off x="6660232" y="925323"/>
          <a:ext cx="2033732" cy="489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4" name="Equation" r:id="rId7" imgW="1739900" imgH="419100" progId="Equation.3">
                  <p:embed/>
                </p:oleObj>
              </mc:Choice>
              <mc:Fallback>
                <p:oleObj name="Equation" r:id="rId7" imgW="1739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925323"/>
                        <a:ext cx="2033732" cy="489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85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60840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损失函数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24" y="809461"/>
            <a:ext cx="5940152" cy="8981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245" y="1833521"/>
            <a:ext cx="5779511" cy="24125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37" y="4371950"/>
            <a:ext cx="7489527" cy="44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40" y="3455564"/>
            <a:ext cx="5472608" cy="4849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4148621"/>
            <a:ext cx="5874929" cy="5529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099" y="955810"/>
            <a:ext cx="3203848" cy="7603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09" y="1899261"/>
            <a:ext cx="4269829" cy="4577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040" y="1203598"/>
            <a:ext cx="3871376" cy="1575959"/>
          </a:xfrm>
          <a:prstGeom prst="rect">
            <a:avLst/>
          </a:prstGeom>
        </p:spPr>
      </p:pic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3296095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损失函数推导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515" y="2464449"/>
            <a:ext cx="2695017" cy="7830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52320" y="11513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似然函数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23184" y="385918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对数似然函数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4147140"/>
            <a:ext cx="5874929" cy="5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4762842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先验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知识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假设检验：又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称</a:t>
            </a:r>
            <a:r>
              <a:rPr lang="zh-CN" altLang="en-US" sz="2099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显著性检验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1580" y="702351"/>
            <a:ext cx="75608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b="1" dirty="0" smtClean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由</a:t>
            </a:r>
            <a:r>
              <a:rPr lang="zh-CN" altLang="en-US" b="1" dirty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样本间存在的差别对样本所代表的总体间是否存在着差别做出判断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94793" y="1151622"/>
            <a:ext cx="7954415" cy="3729713"/>
            <a:chOff x="899592" y="1151622"/>
            <a:chExt cx="7954415" cy="3729713"/>
          </a:xfrm>
        </p:grpSpPr>
        <p:sp>
          <p:nvSpPr>
            <p:cNvPr id="4" name="矩形 3"/>
            <p:cNvSpPr/>
            <p:nvPr/>
          </p:nvSpPr>
          <p:spPr>
            <a:xfrm>
              <a:off x="899592" y="1789678"/>
              <a:ext cx="1368152" cy="432048"/>
            </a:xfrm>
            <a:prstGeom prst="rect">
              <a:avLst/>
            </a:prstGeom>
            <a:solidFill>
              <a:srgbClr val="A2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cs typeface="+mn-ea"/>
                  <a:sym typeface="+mn-lt"/>
                </a:rPr>
                <a:t>建立假设</a:t>
              </a:r>
              <a:endParaRPr lang="en-US" altLang="zh-CN" sz="1400" dirty="0" smtClean="0">
                <a:cs typeface="+mn-ea"/>
                <a:sym typeface="+mn-lt"/>
              </a:endParaRPr>
            </a:p>
            <a:p>
              <a:pPr algn="ctr"/>
              <a:r>
                <a:rPr lang="zh-CN" altLang="en-US" sz="1400" dirty="0" smtClean="0">
                  <a:cs typeface="+mn-ea"/>
                  <a:sym typeface="+mn-lt"/>
                </a:rPr>
                <a:t>确定检验水准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99592" y="2953725"/>
              <a:ext cx="1368152" cy="432048"/>
            </a:xfrm>
            <a:prstGeom prst="rect">
              <a:avLst/>
            </a:prstGeom>
            <a:solidFill>
              <a:srgbClr val="A2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cs typeface="+mn-ea"/>
                  <a:sym typeface="+mn-lt"/>
                </a:rPr>
                <a:t>选定检验方法</a:t>
              </a:r>
              <a:endParaRPr lang="en-US" altLang="zh-CN" sz="1400" dirty="0" smtClean="0">
                <a:cs typeface="+mn-ea"/>
                <a:sym typeface="+mn-lt"/>
              </a:endParaRPr>
            </a:p>
            <a:p>
              <a:pPr algn="ctr"/>
              <a:r>
                <a:rPr lang="zh-CN" altLang="en-US" sz="1400" dirty="0" smtClean="0">
                  <a:cs typeface="+mn-ea"/>
                  <a:sym typeface="+mn-lt"/>
                </a:rPr>
                <a:t>计算统计量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99592" y="3972813"/>
              <a:ext cx="1368152" cy="432048"/>
            </a:xfrm>
            <a:prstGeom prst="rect">
              <a:avLst/>
            </a:prstGeom>
            <a:solidFill>
              <a:srgbClr val="A2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cs typeface="+mn-ea"/>
                  <a:sym typeface="+mn-lt"/>
                </a:rPr>
                <a:t>确定概率</a:t>
              </a:r>
              <a:r>
                <a:rPr lang="en-US" altLang="zh-CN" sz="1400" dirty="0" smtClean="0">
                  <a:cs typeface="+mn-ea"/>
                  <a:sym typeface="+mn-lt"/>
                </a:rPr>
                <a:t>P</a:t>
              </a:r>
              <a:r>
                <a:rPr lang="zh-CN" altLang="en-US" sz="1400" dirty="0" smtClean="0">
                  <a:cs typeface="+mn-ea"/>
                  <a:sym typeface="+mn-lt"/>
                </a:rPr>
                <a:t>值</a:t>
              </a:r>
              <a:endParaRPr lang="en-US" altLang="zh-CN" sz="1400" dirty="0" smtClean="0">
                <a:cs typeface="+mn-ea"/>
                <a:sym typeface="+mn-lt"/>
              </a:endParaRPr>
            </a:p>
            <a:p>
              <a:pPr algn="ctr"/>
              <a:r>
                <a:rPr lang="zh-CN" altLang="en-US" sz="1400" dirty="0" smtClean="0">
                  <a:cs typeface="+mn-ea"/>
                  <a:sym typeface="+mn-lt"/>
                </a:rPr>
                <a:t>做出推论</a:t>
              </a:r>
              <a:endParaRPr lang="zh-CN" altLang="en-US" sz="1400" dirty="0">
                <a:cs typeface="+mn-ea"/>
                <a:sym typeface="+mn-lt"/>
              </a:endParaRPr>
            </a:p>
          </p:txBody>
        </p:sp>
        <p:cxnSp>
          <p:nvCxnSpPr>
            <p:cNvPr id="14" name="直接箭头连接符 13"/>
            <p:cNvCxnSpPr>
              <a:stCxn id="4" idx="2"/>
              <a:endCxn id="12" idx="0"/>
            </p:cNvCxnSpPr>
            <p:nvPr/>
          </p:nvCxnSpPr>
          <p:spPr>
            <a:xfrm>
              <a:off x="1583668" y="2221726"/>
              <a:ext cx="0" cy="7319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12" idx="2"/>
              <a:endCxn id="13" idx="0"/>
            </p:cNvCxnSpPr>
            <p:nvPr/>
          </p:nvCxnSpPr>
          <p:spPr>
            <a:xfrm>
              <a:off x="1583668" y="3385773"/>
              <a:ext cx="0" cy="5870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4211960" y="1151622"/>
              <a:ext cx="4642047" cy="170816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latin typeface="+mj-ea"/>
                  <a:ea typeface="+mj-ea"/>
                </a:rPr>
                <a:t>H</a:t>
              </a:r>
              <a:r>
                <a:rPr lang="en-US" altLang="zh-CN" sz="1400" baseline="-25000" dirty="0" smtClean="0">
                  <a:latin typeface="+mj-ea"/>
                  <a:ea typeface="+mj-ea"/>
                </a:rPr>
                <a:t>0</a:t>
              </a:r>
              <a:r>
                <a:rPr lang="zh-CN" altLang="en-US" sz="1400" dirty="0">
                  <a:latin typeface="+mj-ea"/>
                  <a:ea typeface="+mj-ea"/>
                </a:rPr>
                <a:t>：</a:t>
              </a:r>
              <a:r>
                <a:rPr lang="zh-CN" altLang="en-US" sz="1400" dirty="0" smtClean="0">
                  <a:latin typeface="+mj-ea"/>
                  <a:ea typeface="+mj-ea"/>
                </a:rPr>
                <a:t>无效假设</a:t>
              </a:r>
              <a:r>
                <a:rPr lang="zh-CN" altLang="en-US" sz="1400" dirty="0">
                  <a:latin typeface="+mj-ea"/>
                  <a:ea typeface="+mj-ea"/>
                </a:rPr>
                <a:t>或称原假设、</a:t>
              </a:r>
              <a:r>
                <a:rPr lang="zh-CN" altLang="en-US" sz="1400" dirty="0" smtClean="0">
                  <a:latin typeface="+mj-ea"/>
                  <a:ea typeface="+mj-ea"/>
                </a:rPr>
                <a:t>零假设</a:t>
              </a:r>
              <a:endParaRPr lang="en-US" altLang="zh-CN" sz="1400" dirty="0" smtClean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latin typeface="+mj-ea"/>
                  <a:ea typeface="+mj-ea"/>
                </a:rPr>
                <a:t>H</a:t>
              </a:r>
              <a:r>
                <a:rPr lang="en-US" altLang="zh-CN" sz="1400" baseline="-25000" dirty="0" smtClean="0">
                  <a:latin typeface="+mj-ea"/>
                  <a:ea typeface="+mj-ea"/>
                </a:rPr>
                <a:t>1</a:t>
              </a:r>
              <a:r>
                <a:rPr lang="zh-CN" altLang="en-US" sz="1400" dirty="0" smtClean="0">
                  <a:latin typeface="+mj-ea"/>
                  <a:ea typeface="+mj-ea"/>
                </a:rPr>
                <a:t>：一备择假设，H</a:t>
              </a:r>
              <a:r>
                <a:rPr lang="en-US" altLang="zh-CN" sz="1400" baseline="-25000" dirty="0">
                  <a:latin typeface="+mj-ea"/>
                  <a:ea typeface="+mj-ea"/>
                </a:rPr>
                <a:t>0</a:t>
              </a:r>
              <a:r>
                <a:rPr lang="zh-CN" altLang="en-US" sz="1400" dirty="0" smtClean="0">
                  <a:latin typeface="+mj-ea"/>
                  <a:ea typeface="+mj-ea"/>
                </a:rPr>
                <a:t>的对立面</a:t>
              </a:r>
              <a:endParaRPr lang="en-US" altLang="zh-CN" sz="1400" dirty="0" smtClean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检验</a:t>
              </a:r>
              <a:r>
                <a:rPr lang="zh-CN" altLang="en-US" sz="1400" dirty="0" smtClean="0">
                  <a:latin typeface="+mj-ea"/>
                  <a:ea typeface="+mj-ea"/>
                </a:rPr>
                <a:t>水准：根据</a:t>
              </a:r>
              <a:r>
                <a:rPr lang="zh-CN" altLang="en-US" sz="1400" dirty="0">
                  <a:latin typeface="+mj-ea"/>
                  <a:ea typeface="+mj-ea"/>
                </a:rPr>
                <a:t>不同研究目的事先设置是否拒绝原假设的判断</a:t>
              </a:r>
              <a:r>
                <a:rPr lang="zh-CN" altLang="en-US" sz="1400" dirty="0" smtClean="0">
                  <a:latin typeface="+mj-ea"/>
                  <a:ea typeface="+mj-ea"/>
                </a:rPr>
                <a:t>标准，也</a:t>
              </a:r>
              <a:r>
                <a:rPr lang="zh-CN" altLang="en-US" sz="1400" dirty="0">
                  <a:latin typeface="+mj-ea"/>
                  <a:ea typeface="+mj-ea"/>
                </a:rPr>
                <a:t>称显著性水准，它指无效假设H0为真，但被错误地拒绝的一个小概率值，一般取检验水准α =0.05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211960" y="3496340"/>
              <a:ext cx="4642047" cy="13849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当</a:t>
              </a:r>
              <a:r>
                <a:rPr lang="en-US" altLang="zh-CN" sz="1400" dirty="0">
                  <a:latin typeface="+mj-ea"/>
                  <a:ea typeface="+mj-ea"/>
                </a:rPr>
                <a:t>p</a:t>
              </a:r>
              <a:r>
                <a:rPr lang="zh-CN" altLang="en-US" sz="1400" dirty="0">
                  <a:latin typeface="+mj-ea"/>
                  <a:ea typeface="+mj-ea"/>
                </a:rPr>
                <a:t>≤ α时，拒绝</a:t>
              </a:r>
              <a:r>
                <a:rPr lang="zh-CN" altLang="en-US" sz="1400" dirty="0" smtClean="0">
                  <a:latin typeface="+mj-ea"/>
                  <a:ea typeface="+mj-ea"/>
                </a:rPr>
                <a:t>H</a:t>
              </a:r>
              <a:r>
                <a:rPr lang="en-US" altLang="zh-CN" sz="1400" baseline="-25000" dirty="0" smtClean="0">
                  <a:latin typeface="+mj-ea"/>
                  <a:ea typeface="+mj-ea"/>
                </a:rPr>
                <a:t>0</a:t>
              </a:r>
              <a:r>
                <a:rPr lang="zh-CN" altLang="en-US" sz="1400" dirty="0" smtClean="0">
                  <a:latin typeface="+mj-ea"/>
                  <a:ea typeface="+mj-ea"/>
                </a:rPr>
                <a:t>，</a:t>
              </a:r>
              <a:r>
                <a:rPr lang="zh-CN" altLang="en-US" sz="1400" dirty="0">
                  <a:latin typeface="+mj-ea"/>
                  <a:ea typeface="+mj-ea"/>
                </a:rPr>
                <a:t>接受</a:t>
              </a:r>
              <a:r>
                <a:rPr lang="zh-CN" altLang="en-US" sz="1400" dirty="0" smtClean="0">
                  <a:latin typeface="+mj-ea"/>
                  <a:ea typeface="+mj-ea"/>
                </a:rPr>
                <a:t>H</a:t>
              </a:r>
              <a:r>
                <a:rPr lang="en-US" altLang="zh-CN" sz="1400" baseline="-25000" dirty="0" smtClean="0">
                  <a:latin typeface="+mj-ea"/>
                  <a:ea typeface="+mj-ea"/>
                </a:rPr>
                <a:t>1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在</a:t>
              </a:r>
              <a:r>
                <a:rPr lang="en-US" altLang="zh-CN" sz="1400" dirty="0" smtClean="0">
                  <a:latin typeface="+mj-ea"/>
                  <a:ea typeface="+mj-ea"/>
                </a:rPr>
                <a:t>H</a:t>
              </a:r>
              <a:r>
                <a:rPr lang="en-US" altLang="zh-CN" sz="1400" baseline="-25000" dirty="0" smtClean="0">
                  <a:latin typeface="+mj-ea"/>
                  <a:ea typeface="+mj-ea"/>
                </a:rPr>
                <a:t>0</a:t>
              </a:r>
              <a:r>
                <a:rPr lang="zh-CN" altLang="en-US" sz="1400" dirty="0" smtClean="0">
                  <a:latin typeface="+mj-ea"/>
                  <a:ea typeface="+mj-ea"/>
                </a:rPr>
                <a:t>成立</a:t>
              </a:r>
              <a:r>
                <a:rPr lang="zh-CN" altLang="en-US" sz="1400" dirty="0">
                  <a:latin typeface="+mj-ea"/>
                  <a:ea typeface="+mj-ea"/>
                </a:rPr>
                <a:t>的条件下，出现等于及大于现有检验统计量值的概率</a:t>
              </a:r>
              <a:r>
                <a:rPr lang="en-US" altLang="zh-CN" sz="1400" dirty="0">
                  <a:latin typeface="+mj-ea"/>
                  <a:ea typeface="+mj-ea"/>
                </a:rPr>
                <a:t>P≤ α </a:t>
              </a:r>
              <a:r>
                <a:rPr lang="zh-CN" altLang="en-US" sz="1400" dirty="0">
                  <a:latin typeface="+mj-ea"/>
                  <a:ea typeface="+mj-ea"/>
                </a:rPr>
                <a:t>，是小概率事件，这在一次抽样中是不大可能发生的，即现有样本信息不支持</a:t>
              </a:r>
              <a:r>
                <a:rPr lang="en-US" altLang="zh-CN" sz="1400" dirty="0" smtClean="0">
                  <a:latin typeface="+mj-ea"/>
                  <a:ea typeface="+mj-ea"/>
                </a:rPr>
                <a:t>H</a:t>
              </a:r>
              <a:r>
                <a:rPr lang="en-US" altLang="zh-CN" sz="1400" baseline="-25000" dirty="0" smtClean="0">
                  <a:latin typeface="+mj-ea"/>
                  <a:ea typeface="+mj-ea"/>
                </a:rPr>
                <a:t>0</a:t>
              </a:r>
              <a:r>
                <a:rPr lang="zh-CN" altLang="en-US" sz="1400" dirty="0" smtClean="0">
                  <a:latin typeface="+mj-ea"/>
                  <a:ea typeface="+mj-ea"/>
                </a:rPr>
                <a:t>因而</a:t>
              </a:r>
              <a:r>
                <a:rPr lang="zh-CN" altLang="en-US" sz="1400" dirty="0">
                  <a:latin typeface="+mj-ea"/>
                  <a:ea typeface="+mj-ea"/>
                </a:rPr>
                <a:t>拒绝它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211960" y="2962000"/>
              <a:ext cx="4642047" cy="41549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latin typeface="+mj-ea"/>
                  <a:ea typeface="+mj-ea"/>
                </a:rPr>
                <a:t>T</a:t>
              </a:r>
              <a:r>
                <a:rPr lang="zh-CN" altLang="en-US" sz="1400" dirty="0" smtClean="0">
                  <a:latin typeface="+mj-ea"/>
                  <a:ea typeface="+mj-ea"/>
                </a:rPr>
                <a:t>检验、卡方检验、</a:t>
              </a:r>
              <a:r>
                <a:rPr lang="en-US" altLang="zh-CN" sz="1400" dirty="0" smtClean="0">
                  <a:latin typeface="+mj-ea"/>
                  <a:ea typeface="+mj-ea"/>
                </a:rPr>
                <a:t>Z</a:t>
              </a:r>
              <a:r>
                <a:rPr lang="zh-CN" altLang="en-US" sz="1400" dirty="0" smtClean="0">
                  <a:latin typeface="+mj-ea"/>
                  <a:ea typeface="+mj-ea"/>
                </a:rPr>
                <a:t>检验</a:t>
              </a:r>
              <a:r>
                <a:rPr lang="en-US" altLang="zh-CN" sz="1400" dirty="0" smtClean="0">
                  <a:latin typeface="+mj-ea"/>
                  <a:ea typeface="+mj-ea"/>
                </a:rPr>
                <a:t>…</a:t>
              </a:r>
            </a:p>
          </p:txBody>
        </p:sp>
        <p:cxnSp>
          <p:nvCxnSpPr>
            <p:cNvPr id="28" name="直接箭头连接符 27"/>
            <p:cNvCxnSpPr>
              <a:stCxn id="4" idx="3"/>
              <a:endCxn id="18" idx="1"/>
            </p:cNvCxnSpPr>
            <p:nvPr/>
          </p:nvCxnSpPr>
          <p:spPr>
            <a:xfrm>
              <a:off x="2267744" y="2005702"/>
              <a:ext cx="19442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12" idx="3"/>
              <a:endCxn id="22" idx="1"/>
            </p:cNvCxnSpPr>
            <p:nvPr/>
          </p:nvCxnSpPr>
          <p:spPr>
            <a:xfrm>
              <a:off x="2267744" y="3169749"/>
              <a:ext cx="194421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13" idx="3"/>
              <a:endCxn id="20" idx="1"/>
            </p:cNvCxnSpPr>
            <p:nvPr/>
          </p:nvCxnSpPr>
          <p:spPr>
            <a:xfrm>
              <a:off x="2267744" y="4188837"/>
              <a:ext cx="19442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31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52" y="1023469"/>
            <a:ext cx="7270096" cy="3492497"/>
          </a:xfrm>
          <a:prstGeom prst="rect">
            <a:avLst/>
          </a:prstGeom>
        </p:spPr>
      </p:pic>
      <p:sp>
        <p:nvSpPr>
          <p:cNvPr id="5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3296095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损失函数推导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750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9582"/>
            <a:ext cx="3203848" cy="760360"/>
          </a:xfrm>
          <a:prstGeom prst="rect">
            <a:avLst/>
          </a:prstGeom>
        </p:spPr>
      </p:pic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3296095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损失函数推导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109" y="1402133"/>
            <a:ext cx="4536504" cy="46546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911531" y="10328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分布律表达式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108" y="2139702"/>
            <a:ext cx="6005289" cy="97723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3363838"/>
            <a:ext cx="7596336" cy="11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3296095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损失函数推导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843558"/>
            <a:ext cx="4824536" cy="1305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2283718"/>
            <a:ext cx="6594240" cy="1878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52" y="4303343"/>
            <a:ext cx="4828368" cy="5734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1215138"/>
            <a:ext cx="3214688" cy="561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280" y="3075806"/>
            <a:ext cx="180804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6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60840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梯度下降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object 6"/>
          <p:cNvSpPr/>
          <p:nvPr/>
        </p:nvSpPr>
        <p:spPr>
          <a:xfrm>
            <a:off x="632460" y="843558"/>
            <a:ext cx="7879080" cy="650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object 4"/>
          <p:cNvSpPr txBox="1"/>
          <p:nvPr/>
        </p:nvSpPr>
        <p:spPr>
          <a:xfrm>
            <a:off x="2704665" y="1630909"/>
            <a:ext cx="10731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+mn-lt"/>
                <a:ea typeface="+mn-ea"/>
                <a:cs typeface="+mn-ea"/>
                <a:sym typeface="+mn-lt"/>
              </a:rPr>
              <a:t>:</a:t>
            </a:r>
            <a:endParaRPr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object 5"/>
          <p:cNvSpPr/>
          <p:nvPr/>
        </p:nvSpPr>
        <p:spPr>
          <a:xfrm>
            <a:off x="1420804" y="1703298"/>
            <a:ext cx="1239519" cy="309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623588" y="1723849"/>
            <a:ext cx="786130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 indent="-34290">
              <a:lnSpc>
                <a:spcPct val="100000"/>
              </a:lnSpc>
            </a:pPr>
            <a:r>
              <a:rPr spc="-30" dirty="0">
                <a:latin typeface="+mn-lt"/>
                <a:ea typeface="+mn-ea"/>
                <a:cs typeface="+mn-ea"/>
                <a:sym typeface="+mn-lt"/>
              </a:rPr>
              <a:t>Want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  <a:p>
            <a:pPr marL="46355">
              <a:lnSpc>
                <a:spcPct val="100000"/>
              </a:lnSpc>
              <a:spcBef>
                <a:spcPts val="1080"/>
              </a:spcBef>
            </a:pPr>
            <a:r>
              <a:rPr sz="1600" spc="-45" dirty="0">
                <a:latin typeface="+mn-lt"/>
                <a:ea typeface="+mn-ea"/>
                <a:cs typeface="+mn-ea"/>
                <a:sym typeface="+mn-lt"/>
              </a:rPr>
              <a:t>R</a:t>
            </a:r>
            <a:r>
              <a:rPr sz="1600" dirty="0">
                <a:latin typeface="+mn-lt"/>
                <a:ea typeface="+mn-ea"/>
                <a:cs typeface="+mn-ea"/>
                <a:sym typeface="+mn-lt"/>
              </a:rPr>
              <a:t>epeat</a:t>
            </a:r>
          </a:p>
        </p:txBody>
      </p:sp>
      <p:sp>
        <p:nvSpPr>
          <p:cNvPr id="18" name="object 8"/>
          <p:cNvSpPr/>
          <p:nvPr/>
        </p:nvSpPr>
        <p:spPr>
          <a:xfrm>
            <a:off x="1527483" y="2155419"/>
            <a:ext cx="111760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object 9"/>
          <p:cNvSpPr/>
          <p:nvPr/>
        </p:nvSpPr>
        <p:spPr>
          <a:xfrm>
            <a:off x="983923" y="3430498"/>
            <a:ext cx="111760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object 10"/>
          <p:cNvSpPr/>
          <p:nvPr/>
        </p:nvSpPr>
        <p:spPr>
          <a:xfrm>
            <a:off x="1222683" y="2648178"/>
            <a:ext cx="2585719" cy="436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4231541"/>
            <a:ext cx="3168352" cy="5020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6561" y="1388895"/>
            <a:ext cx="4330721" cy="339232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616" y="3795886"/>
            <a:ext cx="176568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60840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梯度下降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88" y="843558"/>
            <a:ext cx="6512425" cy="37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992579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决策树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83568" y="962694"/>
            <a:ext cx="4114800" cy="3855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4139952" y="2499742"/>
            <a:ext cx="4680520" cy="781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41910">
              <a:lnSpc>
                <a:spcPct val="150000"/>
              </a:lnSpc>
            </a:pPr>
            <a:r>
              <a:rPr lang="zh-CN" altLang="en-US" sz="1800" dirty="0" smtClean="0">
                <a:latin typeface="+mn-lt"/>
                <a:ea typeface="+mn-ea"/>
                <a:cs typeface="+mn-ea"/>
                <a:sym typeface="+mn-lt"/>
              </a:rPr>
              <a:t>比较适合分析离散数据</a:t>
            </a:r>
          </a:p>
          <a:p>
            <a:pPr marL="41910">
              <a:lnSpc>
                <a:spcPct val="150000"/>
              </a:lnSpc>
            </a:pPr>
            <a:r>
              <a:rPr lang="zh-CN" altLang="en-US" sz="1800" dirty="0" smtClean="0">
                <a:latin typeface="+mn-lt"/>
                <a:ea typeface="+mn-ea"/>
                <a:cs typeface="+mn-ea"/>
                <a:sym typeface="+mn-lt"/>
              </a:rPr>
              <a:t>如果是连续数据要先转成离散数据再做分析</a:t>
            </a: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25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0697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决策树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信息量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1" y="2854536"/>
            <a:ext cx="74888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191919"/>
                </a:solidFill>
                <a:latin typeface="+mn-lt"/>
                <a:ea typeface="+mn-ea"/>
                <a:cs typeface="+mn-ea"/>
                <a:sym typeface="+mn-lt"/>
              </a:rPr>
              <a:t>信息量和事件发生的概率有关，当事件发生的概率越低，传递的信息量越大；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191919"/>
                </a:solidFill>
                <a:latin typeface="+mn-lt"/>
                <a:ea typeface="+mn-ea"/>
                <a:cs typeface="+mn-ea"/>
                <a:sym typeface="+mn-lt"/>
              </a:rPr>
              <a:t>信息量应当是非负的，必然发生的信息量为</a:t>
            </a:r>
            <a:r>
              <a:rPr lang="en-US" altLang="zh-CN" sz="1400" dirty="0" smtClean="0">
                <a:solidFill>
                  <a:srgbClr val="191919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zh-CN" altLang="en-US" sz="1400" dirty="0" smtClean="0">
                <a:solidFill>
                  <a:srgbClr val="191919"/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191919"/>
                </a:solidFill>
                <a:latin typeface="+mn-lt"/>
                <a:ea typeface="+mn-ea"/>
                <a:cs typeface="+mn-ea"/>
                <a:sym typeface="+mn-lt"/>
              </a:rPr>
              <a:t>两个事件的信息量可以相加，并且两个独立事件的联合信息量应该是他们各自信息量的和；</a:t>
            </a:r>
            <a:endParaRPr lang="zh-CN" altLang="en-US" sz="1400" i="0" dirty="0">
              <a:solidFill>
                <a:srgbClr val="191919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8742" y="843558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一个具体事件的信息量应该是随着其发生概率而递减的，且不能为负。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8742" y="1285187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信息奠基人香农（</a:t>
            </a:r>
            <a:r>
              <a:rPr lang="en-US" altLang="zh-CN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Shannon</a:t>
            </a:r>
            <a:r>
              <a:rPr lang="zh-CN" altLang="en-US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）认为“信息是用来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  <a:hlinkClick r:id="rId3"/>
              </a:rPr>
              <a:t>消除</a:t>
            </a:r>
            <a:r>
              <a:rPr lang="zh-CN" altLang="en-US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随机</a:t>
            </a:r>
            <a:r>
              <a:rPr lang="zh-CN" altLang="en-US" dirty="0">
                <a:solidFill>
                  <a:srgbClr val="136EC2"/>
                </a:solidFill>
                <a:latin typeface="+mn-lt"/>
                <a:ea typeface="+mn-ea"/>
                <a:cs typeface="+mn-ea"/>
                <a:sym typeface="+mn-lt"/>
                <a:hlinkClick r:id="rId4"/>
              </a:rPr>
              <a:t>不确定性</a:t>
            </a:r>
            <a:r>
              <a:rPr lang="zh-CN" altLang="en-US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的东西”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8742" y="1734221"/>
            <a:ext cx="6462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+mn-lt"/>
                <a:ea typeface="+mn-ea"/>
                <a:cs typeface="+mn-ea"/>
                <a:sym typeface="+mn-lt"/>
              </a:rPr>
              <a:t>衡量信息量大小就看这个信息消除不确定性的程度。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8742" y="2192636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信息量的大小和事件发生的概率成反比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680" y="2053221"/>
            <a:ext cx="2657475" cy="685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875" y="3875277"/>
            <a:ext cx="2520280" cy="9451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76593" y="4025924"/>
            <a:ext cx="4726898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D代表当前样本集合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1600" baseline="-25000" dirty="0" smtClean="0"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代表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当前样本中第k类样本所占的比例，|y|代表类别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总数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504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1531188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决策树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熵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574"/>
            <a:ext cx="9144000" cy="1026114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3718"/>
            <a:ext cx="8229600" cy="504825"/>
          </a:xfrm>
          <a:prstGeom prst="rect">
            <a:avLst/>
          </a:prstGeom>
        </p:spPr>
      </p:pic>
      <p:pic>
        <p:nvPicPr>
          <p:cNvPr id="14" name="图片 1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924766"/>
            <a:ext cx="8229600" cy="54746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32986" y="3795886"/>
            <a:ext cx="60780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熵其实是信息量的期望值，它是一个随机变量的确定性的</a:t>
            </a:r>
            <a:r>
              <a:rPr lang="zh-CN" altLang="en-US" sz="1600" b="1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度量</a:t>
            </a:r>
            <a:endParaRPr lang="en-US" altLang="zh-CN" sz="1600" b="1" dirty="0" smtClean="0">
              <a:solidFill>
                <a:srgbClr val="953735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熵</a:t>
            </a:r>
            <a:r>
              <a:rPr lang="zh-CN" altLang="en-US" sz="1600" b="1" dirty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越大，变量的取值越不确定，反之就越确定</a:t>
            </a:r>
            <a:endParaRPr lang="en-US" altLang="zh-CN" sz="1600" dirty="0">
              <a:solidFill>
                <a:srgbClr val="95373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83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06979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决策树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信息熵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528" y="987574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信息熵Ent(D) 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是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用来度量样本集合纯度的最常用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指标，信息熵越大，不确定性越大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322890"/>
            <a:ext cx="2520280" cy="9451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742" y="3291760"/>
            <a:ext cx="3645223" cy="13740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1775541"/>
            <a:ext cx="4960045" cy="11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3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21887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决策树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—ID3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算法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1131590"/>
            <a:ext cx="5457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一句话：前后熵的值变化，谁下降的快就把谁分叉。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07654"/>
            <a:ext cx="3971534" cy="30758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043" y="2643758"/>
            <a:ext cx="3457575" cy="1095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167" y="1602057"/>
            <a:ext cx="4515326" cy="8640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4155926"/>
            <a:ext cx="3613597" cy="4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9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60840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先验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知识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卡方检验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197486"/>
            <a:ext cx="2623777" cy="231002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79257" y="826731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检验</a:t>
            </a:r>
            <a:r>
              <a:rPr lang="zh-CN" altLang="en-US" b="1" dirty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两个变量之间有没有关系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657641"/>
            <a:ext cx="3666962" cy="11670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465" y="1197486"/>
            <a:ext cx="2869000" cy="213970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148064" y="3439671"/>
            <a:ext cx="36258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H</a:t>
            </a:r>
            <a:r>
              <a:rPr lang="en-US" altLang="zh-CN" sz="1400" baseline="-25000" dirty="0" smtClean="0"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：假设硬币均衡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H</a:t>
            </a:r>
            <a:r>
              <a:rPr lang="en-US" altLang="zh-CN" sz="1400" baseline="-25000" dirty="0" smtClean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：假设硬币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不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均衡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检验水准：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0.05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查表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0.72&lt;3.841 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不能推翻假设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结论：有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95%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的把握说这个硬币是均衡的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190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21887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决策树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—ID3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算法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719" y="911192"/>
            <a:ext cx="1620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按照好坏分类：</a:t>
            </a: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好瓜：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8/17</a:t>
            </a:r>
          </a:p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坏瓜：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9/17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887388"/>
            <a:ext cx="5271433" cy="6480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9134" y="2059741"/>
            <a:ext cx="29466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按照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色泽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分类好坏瓜：</a:t>
            </a: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青绿：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{1,4,6,10,13,17}——3/6</a:t>
            </a:r>
          </a:p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乌黑：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{2,3,7,8,9,15}——4/6</a:t>
            </a:r>
          </a:p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浅白：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{5,11,12,14,16}——1/5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212" y="1651784"/>
            <a:ext cx="3744416" cy="1612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3270898"/>
            <a:ext cx="5295400" cy="14519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9810" y="3485289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用色泽分类好坏后的熵的期望值</a:t>
            </a: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H(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D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|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色泽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)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82" y="4070064"/>
            <a:ext cx="3856130" cy="81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4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218877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决策树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—ID3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算法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31590"/>
            <a:ext cx="3700939" cy="11521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" y="2715766"/>
            <a:ext cx="6395495" cy="191699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86746" y="987575"/>
            <a:ext cx="43337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D3</a:t>
            </a:r>
            <a:r>
              <a:rPr lang="zh-CN" altLang="en-US" sz="1200" dirty="0" smtClean="0">
                <a:latin typeface="+mn-lt"/>
                <a:ea typeface="+mn-ea"/>
                <a:cs typeface="+mn-ea"/>
                <a:sym typeface="+mn-lt"/>
              </a:rPr>
              <a:t>算法根据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“最大信息熵增益”原则选择划分当前数据集的最好特征，</a:t>
            </a:r>
            <a:r>
              <a:rPr lang="zh-CN" altLang="en-US" sz="1200" dirty="0" smtClean="0">
                <a:latin typeface="+mn-lt"/>
                <a:ea typeface="+mn-ea"/>
                <a:cs typeface="+mn-ea"/>
                <a:sym typeface="+mn-lt"/>
              </a:rPr>
              <a:t>信息熵是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信息的度量方式，不确定度越大或者说越混乱，熵就越大。在建立决策树的过程中，根据特征属性划分数据，使得原本“混乱”的数据的熵(混乱度)减少，按照不同特征划分数据熵减少的程度会不一样</a:t>
            </a:r>
            <a:r>
              <a:rPr lang="zh-CN" altLang="en-US" sz="1200" dirty="0" smtClean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61305" y="2529449"/>
            <a:ext cx="4572000" cy="7001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缺点</a:t>
            </a:r>
            <a:r>
              <a:rPr lang="zh-CN" altLang="en-US" sz="1400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：只能处理离散型属性，并且对倾向于</a:t>
            </a:r>
            <a:r>
              <a:rPr lang="zh-CN" altLang="en-US" sz="1400" b="1" i="1" dirty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选择取值较多的属性</a:t>
            </a:r>
            <a:endParaRPr lang="zh-CN" altLang="en-US" sz="1400" dirty="0">
              <a:solidFill>
                <a:srgbClr val="95373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51570" y="3291830"/>
            <a:ext cx="2802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信息增益反映的给定一个条件以后不确定性减少的程度</a:t>
            </a:r>
            <a:r>
              <a:rPr lang="en-US" altLang="zh-CN" sz="1200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必然是分得越细的数据集确定性更高</a:t>
            </a:r>
            <a:r>
              <a:rPr lang="en-US" altLang="zh-CN" sz="1200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也就是条件熵越小</a:t>
            </a:r>
            <a:r>
              <a:rPr lang="en-US" altLang="zh-CN" sz="1200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信息增益越大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174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36795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决策树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—C4.5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算法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97" y="1623239"/>
            <a:ext cx="3388007" cy="158417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25094" y="969900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除</a:t>
            </a:r>
            <a:r>
              <a:rPr lang="zh-CN" altLang="en-US" dirty="0" smtClean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以一个惩罚项，以</a:t>
            </a:r>
            <a:r>
              <a:rPr lang="zh-CN" altLang="en-US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解决偏向取值较多的属性的问题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84168" y="261058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信息熵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9267" y="4251262"/>
            <a:ext cx="872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虽然解决</a:t>
            </a:r>
            <a:r>
              <a:rPr lang="zh-CN" altLang="en-US" dirty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偏向取值较多的属性的</a:t>
            </a:r>
            <a:r>
              <a:rPr lang="zh-CN" altLang="en-US" dirty="0" smtClean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问题，单会造成倾向于选择某属性值的分类少的问题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71343" y="3510437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以信息增益率为准则来选择划分属性的决策树</a:t>
            </a:r>
            <a:endParaRPr lang="zh-CN" altLang="en-US" dirty="0">
              <a:solidFill>
                <a:srgbClr val="95373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95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547492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决策树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—CART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算法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6759" y="947335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以基尼指数为准则来选择划分属性的决策树</a:t>
            </a:r>
            <a:endParaRPr lang="zh-CN" altLang="en-US" dirty="0">
              <a:solidFill>
                <a:srgbClr val="95373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91630"/>
            <a:ext cx="6048672" cy="198585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13600" y="3714542"/>
            <a:ext cx="7507183" cy="87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基尼值：从数据集</a:t>
            </a:r>
            <a:r>
              <a:rPr lang="en-US" altLang="zh-CN" dirty="0" smtClean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D</a:t>
            </a:r>
            <a:r>
              <a:rPr lang="zh-CN" altLang="en-US" dirty="0" smtClean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中随机抽取两个样本，其中类别标记不一致的概率，</a:t>
            </a:r>
            <a:endParaRPr lang="en-US" altLang="zh-CN" dirty="0" smtClean="0">
              <a:solidFill>
                <a:srgbClr val="4D4D4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Gini</a:t>
            </a:r>
            <a:r>
              <a:rPr lang="zh-CN" altLang="en-US" dirty="0" smtClean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越小，则数据集</a:t>
            </a:r>
            <a:r>
              <a:rPr lang="en-US" altLang="zh-CN" dirty="0" smtClean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D</a:t>
            </a:r>
            <a:r>
              <a:rPr lang="zh-CN" altLang="en-US" dirty="0" smtClean="0">
                <a:solidFill>
                  <a:srgbClr val="4D4D4D"/>
                </a:solidFill>
                <a:latin typeface="+mn-lt"/>
                <a:ea typeface="+mn-ea"/>
                <a:cs typeface="+mn-ea"/>
                <a:sym typeface="+mn-lt"/>
              </a:rPr>
              <a:t>的纯度越高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698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877711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决策树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基尼指数和熵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96" y="1563638"/>
            <a:ext cx="4879917" cy="2664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139702"/>
            <a:ext cx="3816424" cy="16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2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802370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逻辑回归损失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交叉熵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623" y="3435846"/>
            <a:ext cx="5874929" cy="5529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046" y="875286"/>
            <a:ext cx="3203848" cy="760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700" y="1026598"/>
            <a:ext cx="4186796" cy="45773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2750" y="886134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的概率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1378" y="1240672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1-y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的概率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87" y="1746002"/>
            <a:ext cx="3871376" cy="15759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72" y="1851670"/>
            <a:ext cx="3457575" cy="10953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91533" y="4061044"/>
            <a:ext cx="7160935" cy="787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该损失函数的推导，没有用到逻辑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回归这个条件，所以该损失函数可以应用于</a:t>
            </a: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其他模型来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表示分类问题，比如深度学习模型、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SVM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等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73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608406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先验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知识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正态分布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53" y="1814081"/>
            <a:ext cx="2981619" cy="15121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77" y="3939903"/>
            <a:ext cx="2713535" cy="6480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79712" y="1071169"/>
            <a:ext cx="5145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953735"/>
                </a:solidFill>
                <a:latin typeface="+mj-ea"/>
                <a:ea typeface="+mj-ea"/>
              </a:rPr>
              <a:t>正态分布是用来观察数据分布的概率密度函数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44" y="1814081"/>
            <a:ext cx="5451387" cy="277389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336" y="845750"/>
            <a:ext cx="1291668" cy="13230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604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980303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先验知识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—P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值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&amp;95%IC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4272" y="915566"/>
            <a:ext cx="47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值即概率，反映某一事件发生的可能性大小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375353"/>
            <a:ext cx="5868144" cy="19868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64088" y="91556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原假设为真时，样本出现的概率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251550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971600" y="3480137"/>
            <a:ext cx="741682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置信水平为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95%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的意思是多次抽样中有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95%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的置信区间包含未知的参数值而另外的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5%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则不包含真值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45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2204450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先验知识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—OR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值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532168"/>
              </p:ext>
            </p:extLst>
          </p:nvPr>
        </p:nvGraphicFramePr>
        <p:xfrm>
          <a:off x="8178800" y="438569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38569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675741" y="800520"/>
            <a:ext cx="779251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+mn-ea"/>
                <a:cs typeface="+mn-ea"/>
                <a:sym typeface="+mn-lt"/>
              </a:rPr>
              <a:t>odds: 称为几率、比值、比数，是指某事件发生的可能性(概率)与不发生的可能性（概率）之比。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effectLst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+mn-ea"/>
                <a:cs typeface="+mn-ea"/>
                <a:sym typeface="+mn-lt"/>
              </a:rPr>
              <a:t>用p表示事件发生的概率，则：odds = p/(1-p)。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effectLst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effectLst/>
                <a:latin typeface="+mn-lt"/>
                <a:ea typeface="+mn-ea"/>
                <a:cs typeface="+mn-ea"/>
                <a:sym typeface="+mn-lt"/>
              </a:rPr>
              <a:t>OR：比值比，为实验组的事件发生几率(odds1)/对照组的事件发生几率(odds2)。 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435129"/>
              </p:ext>
            </p:extLst>
          </p:nvPr>
        </p:nvGraphicFramePr>
        <p:xfrm>
          <a:off x="251520" y="2605656"/>
          <a:ext cx="3657600" cy="838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荣誉班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Male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Female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151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215"/>
          <p:cNvSpPr>
            <a:spLocks noChangeArrowheads="1"/>
          </p:cNvSpPr>
          <p:nvPr/>
        </p:nvSpPr>
        <p:spPr bwMode="auto">
          <a:xfrm>
            <a:off x="489981" y="2058806"/>
            <a:ext cx="3180679" cy="369332"/>
          </a:xfrm>
          <a:prstGeom prst="rect">
            <a:avLst/>
          </a:prstGeom>
          <a:solidFill>
            <a:srgbClr val="EAEC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zh-CN" dirty="0">
                <a:solidFill>
                  <a:srgbClr val="494949"/>
                </a:solidFill>
                <a:latin typeface="+mn-lt"/>
                <a:ea typeface="+mn-ea"/>
                <a:cs typeface="+mn-ea"/>
                <a:sym typeface="+mn-lt"/>
              </a:rPr>
              <a:t>模型为 ln(p/(1-p) </a:t>
            </a:r>
            <a:r>
              <a:rPr lang="zh-CN" altLang="zh-CN" dirty="0" smtClean="0">
                <a:solidFill>
                  <a:srgbClr val="494949"/>
                </a:solidFill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lang="en-US" altLang="zh-CN" dirty="0" smtClean="0">
                <a:solidFill>
                  <a:srgbClr val="494949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zh-CN" dirty="0" smtClean="0">
                <a:solidFill>
                  <a:srgbClr val="494949"/>
                </a:solidFill>
                <a:latin typeface="+mn-lt"/>
                <a:ea typeface="+mn-ea"/>
                <a:cs typeface="+mn-ea"/>
                <a:sym typeface="+mn-lt"/>
              </a:rPr>
              <a:t>β</a:t>
            </a:r>
            <a:r>
              <a:rPr lang="zh-CN" altLang="zh-CN" sz="1100" baseline="-30000" dirty="0">
                <a:solidFill>
                  <a:srgbClr val="494949"/>
                </a:solidFill>
                <a:latin typeface="+mn-lt"/>
                <a:ea typeface="+mn-ea"/>
                <a:cs typeface="+mn-ea"/>
                <a:sym typeface="+mn-lt"/>
              </a:rPr>
              <a:t>0 </a:t>
            </a:r>
            <a:r>
              <a:rPr lang="zh-CN" altLang="zh-CN" dirty="0">
                <a:solidFill>
                  <a:srgbClr val="494949"/>
                </a:solidFill>
                <a:latin typeface="+mn-lt"/>
                <a:ea typeface="+mn-ea"/>
                <a:cs typeface="+mn-ea"/>
                <a:sym typeface="+mn-lt"/>
              </a:rPr>
              <a:t>+β</a:t>
            </a:r>
            <a:r>
              <a:rPr lang="zh-CN" altLang="zh-CN" sz="1000" baseline="-30000" dirty="0">
                <a:solidFill>
                  <a:srgbClr val="494949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zh-CN" dirty="0">
                <a:solidFill>
                  <a:srgbClr val="494949"/>
                </a:solidFill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lang="zh-CN" altLang="zh-CN" baseline="-30000" dirty="0">
                <a:solidFill>
                  <a:srgbClr val="494949"/>
                </a:solidFill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lang="en-US" altLang="zh-CN" dirty="0" smtClean="0">
                <a:solidFill>
                  <a:srgbClr val="494949"/>
                </a:solidFill>
                <a:latin typeface="+mn-lt"/>
                <a:ea typeface="+mn-ea"/>
                <a:cs typeface="+mn-ea"/>
                <a:sym typeface="+mn-lt"/>
              </a:rPr>
              <a:t>sex</a:t>
            </a:r>
            <a:r>
              <a:rPr lang="zh-CN" altLang="zh-CN" sz="600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zh-CN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31640" y="4209931"/>
            <a:ext cx="6768752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回到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Logistic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回归结果。截距的系数（</a:t>
            </a:r>
            <a:r>
              <a:rPr lang="zh-CN" altLang="zh-CN" sz="1400" dirty="0">
                <a:latin typeface="+mn-lt"/>
                <a:ea typeface="+mn-ea"/>
                <a:cs typeface="+mn-ea"/>
                <a:sym typeface="+mn-lt"/>
              </a:rPr>
              <a:t> β0 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zh-CN" altLang="zh-CN" sz="1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-1.47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是男性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odds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的对数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ln(0.23) = -1.47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变量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sex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的系数为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0.593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，是女性对男性的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OR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值的对数，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ln(1.809) = 0.593</a:t>
            </a:r>
            <a:endParaRPr lang="zh-CN" altLang="en-US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09120" y="2029592"/>
            <a:ext cx="51647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男性：荣誉班级的概率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=17/91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，非荣誉班级的概率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=74/91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，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荣誉班级的几率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lang="en-US" altLang="zh-CN" sz="1400" dirty="0" err="1" smtClean="0">
                <a:latin typeface="+mn-lt"/>
                <a:ea typeface="+mn-ea"/>
                <a:cs typeface="+mn-ea"/>
                <a:sym typeface="+mn-lt"/>
              </a:rPr>
              <a:t>oddsM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=(17/91)/(74/91) = 17/74 = 0.23</a:t>
            </a: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；</a:t>
            </a:r>
            <a:endParaRPr lang="en-US" altLang="zh-CN" sz="14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女性：荣誉班级的几率</a:t>
            </a:r>
            <a:r>
              <a:rPr lang="en-US" altLang="zh-CN" sz="1400" dirty="0" err="1" smtClean="0">
                <a:latin typeface="+mn-lt"/>
                <a:ea typeface="+mn-ea"/>
                <a:cs typeface="+mn-ea"/>
                <a:sym typeface="+mn-lt"/>
              </a:rPr>
              <a:t>oddsF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 = (32/109)/(77/109)=32/77 = 0.42</a:t>
            </a:r>
          </a:p>
          <a:p>
            <a:pPr>
              <a:lnSpc>
                <a:spcPct val="200000"/>
              </a:lnSpc>
            </a:pPr>
            <a:r>
              <a:rPr lang="zh-CN" altLang="en-US" sz="1400" dirty="0" smtClean="0">
                <a:latin typeface="+mn-lt"/>
                <a:ea typeface="+mn-ea"/>
                <a:cs typeface="+mn-ea"/>
                <a:sym typeface="+mn-lt"/>
              </a:rPr>
              <a:t>女性对男性的几率之比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OR = </a:t>
            </a:r>
            <a:r>
              <a:rPr lang="en-US" altLang="zh-CN" sz="1400" dirty="0" err="1" smtClean="0">
                <a:latin typeface="+mn-lt"/>
                <a:ea typeface="+mn-ea"/>
                <a:cs typeface="+mn-ea"/>
                <a:sym typeface="+mn-lt"/>
              </a:rPr>
              <a:t>oddsF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en-US" altLang="zh-CN" sz="1400" dirty="0" err="1" smtClean="0">
                <a:latin typeface="+mn-lt"/>
                <a:ea typeface="+mn-ea"/>
                <a:cs typeface="+mn-ea"/>
                <a:sym typeface="+mn-lt"/>
              </a:rPr>
              <a:t>oddsM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 = 0.42/0.23 = 1.809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44008" y="3677766"/>
            <a:ext cx="3206327" cy="457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女性比男性在荣誉班的几率高</a:t>
            </a:r>
            <a:r>
              <a:rPr lang="en-US" altLang="zh-CN" sz="1400" dirty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80.9</a:t>
            </a:r>
            <a:r>
              <a:rPr lang="en-US" altLang="zh-CN" sz="1400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  <a:endParaRPr lang="zh-CN" altLang="en-US" sz="1400" dirty="0">
              <a:solidFill>
                <a:srgbClr val="95373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074476"/>
              </p:ext>
            </p:extLst>
          </p:nvPr>
        </p:nvGraphicFramePr>
        <p:xfrm>
          <a:off x="251520" y="3643503"/>
          <a:ext cx="3657600" cy="62865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荣誉班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系数</a:t>
                      </a:r>
                      <a:r>
                        <a:rPr lang="el-G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β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标准误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sex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0.593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0.3414294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0.083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截距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-1.47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0.2689555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2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723275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案例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4272" y="1407774"/>
            <a:ext cx="832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西安交大一附院，儿科门诊，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2019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月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日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~2019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月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日，做甲流化验的数据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4272" y="9155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数据背景：</a:t>
            </a:r>
            <a:endParaRPr lang="en-US" altLang="zh-CN" dirty="0">
              <a:solidFill>
                <a:srgbClr val="95373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50129" y="1952530"/>
            <a:ext cx="4629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患者编号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医生编号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性别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出生日期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检查日期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400" b="1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检查结果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12" name="矩形 11"/>
          <p:cNvSpPr>
            <a:spLocks/>
          </p:cNvSpPr>
          <p:nvPr/>
        </p:nvSpPr>
        <p:spPr>
          <a:xfrm>
            <a:off x="1691680" y="3517075"/>
            <a:ext cx="4467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、判断哪个医生开的甲流化验单阳性率高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>
            <a:spLocks/>
          </p:cNvSpPr>
          <p:nvPr/>
        </p:nvSpPr>
        <p:spPr>
          <a:xfrm>
            <a:off x="1691680" y="2919679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、判断得甲流是否和年龄相关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91680" y="4143815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、判断得甲流是否和性别相关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4272" y="351707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目的：</a:t>
            </a:r>
            <a:endParaRPr lang="en-US" altLang="zh-CN" dirty="0">
              <a:solidFill>
                <a:srgbClr val="95373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482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1531188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数据</a:t>
            </a:r>
            <a:endParaRPr lang="en-US" altLang="zh-CN" sz="2099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406246"/>
              </p:ext>
            </p:extLst>
          </p:nvPr>
        </p:nvGraphicFramePr>
        <p:xfrm>
          <a:off x="323528" y="915566"/>
          <a:ext cx="8496944" cy="3816425"/>
        </p:xfrm>
        <a:graphic>
          <a:graphicData uri="http://schemas.openxmlformats.org/drawingml/2006/table">
            <a:tbl>
              <a:tblPr/>
              <a:tblGrid>
                <a:gridCol w="2234954"/>
                <a:gridCol w="545864"/>
                <a:gridCol w="308981"/>
                <a:gridCol w="545864"/>
                <a:gridCol w="545864"/>
                <a:gridCol w="308981"/>
                <a:gridCol w="566463"/>
                <a:gridCol w="1874477"/>
                <a:gridCol w="1194721"/>
                <a:gridCol w="370775"/>
              </a:tblGrid>
              <a:tr h="15265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患者编号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医生编号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性别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出生日期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检查日期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年龄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分组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医嘱名称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甲流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甲流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pat_000797e1f906829e33e54df6317bb3fc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001234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2019-01-11 04:31:48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pat_0010be4fdb3fa834d5b6f065af9e1c84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001235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2019-01-19 17:57:50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pat_0057d84c919dac39025e6c5c3952fce1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001236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甲型流感病毒抗原检测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2019-01-16 02:33:48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pat_0084fced365530c84a1300cad3f471b7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001237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2019-03-20 13:25:54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pat_00d1403bffee5a8a8ac8296e73e52db5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2019-02-07 21:08:55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pat_00f2c15b978650f20997ad74a8302952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001239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2019-01-31 16:21:18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pat_0118de849c1fd5e917cd722f7a4f6100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001240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2019-01-18 19:24:14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pat_015474f6f95d3433eabda846674f9455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甲型流感病毒抗原检测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2019-01-15 12:32:18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pat_0199637d024d38c532e2e843b61a6ce6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001242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2019-01-04 11:23:09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pat_01a2f381c05e84b6bbdb985e8d1b7961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001243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2019-01-14 05:21:13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pat_01c9eef16f192893d8da95a9dcad687a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001244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2019-01-20 02:59:49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pat_02b416391c57c3d191114afe917caed6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001245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2019-03-08 19:51:59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pat_02dd407750c8886b81e5f1bb2a6e68eb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001246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2019-01-30 11:15:17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pat_02ee63c518b1ce6b3c9887da7337cd40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001247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2019-02-10 22:57:53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pat_034269e56a43326663fc38e8966fc458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2019-01-22 16:03:21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pat_03438c8fada6f0108675c3342cad64c3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001249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2019-01-19 22:11:09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pat_03b59ee663912cc0360bdac7f14fd8f6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001250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2019-03-03 07:47:45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pat_03ffce70f89b9bee1d0e32b7d03d679a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001251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2019-03-31 01:22:13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pat_04240c5f7b9699689d9d3f0a6c0f3fd8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001252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2019-03-08 12:20:16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pat_04770c0ae85b5b314c1be5f5f0de6645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001253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2017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2018-01-21 19:20:39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pat_047cac25a69ddd3b37592bbbaded32f9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001254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2019-01-30 11:14:53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pat_04972071c99f756be5037edf86927c6f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001255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2019-03-24 11:49:23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pat_04ad1070d6aa07fe7f16c5ea315646a7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001256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女性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2019-03-09 15:55:04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pat_04ce69026ee4b5c3ba235bcdbaa83743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001257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男性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2018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4849" marR="4849" marT="48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甲乙型流感病毒抗原联合检测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[</a:t>
                      </a:r>
                      <a:r>
                        <a:rPr lang="zh-CN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复</a:t>
                      </a:r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]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2019-02-11 18:37:32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阴性</a:t>
                      </a:r>
                    </a:p>
                  </a:txBody>
                  <a:tcPr marL="4849" marR="4849" marT="48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5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 4">
            <a:extLst>
              <a:ext uri="{FF2B5EF4-FFF2-40B4-BE49-F238E27FC236}">
                <a16:creationId xmlns="" xmlns:a16="http://schemas.microsoft.com/office/drawing/2014/main" id="{0C53D858-8A73-4DD0-BED2-DFC21146AB26}"/>
              </a:ext>
            </a:extLst>
          </p:cNvPr>
          <p:cNvSpPr/>
          <p:nvPr/>
        </p:nvSpPr>
        <p:spPr bwMode="auto">
          <a:xfrm>
            <a:off x="451605" y="202052"/>
            <a:ext cx="57137" cy="377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矩形 11">
            <a:extLst>
              <a:ext uri="{FF2B5EF4-FFF2-40B4-BE49-F238E27FC236}">
                <a16:creationId xmlns="" xmlns:a16="http://schemas.microsoft.com/office/drawing/2014/main" id="{6565B1E9-E672-4C1F-8D42-4A637435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08" y="201457"/>
            <a:ext cx="411861" cy="3785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-5">
            <a:extLst>
              <a:ext uri="{FF2B5EF4-FFF2-40B4-BE49-F238E27FC236}">
                <a16:creationId xmlns="" xmlns:a16="http://schemas.microsoft.com/office/drawing/2014/main" id="{44BA0342-EFA3-4335-BCD5-78F468697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93" y="183037"/>
            <a:ext cx="4224233" cy="4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lang="en-US" altLang="zh-CN" sz="2099" b="1" dirty="0" smtClean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zh-CN" altLang="en-US" sz="2099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判断得甲流是否和年龄相关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6" y="915566"/>
            <a:ext cx="3528392" cy="24162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61" y="3351515"/>
            <a:ext cx="3184401" cy="1627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938932"/>
            <a:ext cx="2937243" cy="224197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872959" y="3579862"/>
            <a:ext cx="4091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H</a:t>
            </a:r>
            <a:r>
              <a:rPr lang="en-US" altLang="zh-CN" sz="1400" b="1" baseline="-25000" dirty="0" smtClean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0</a:t>
            </a:r>
            <a:r>
              <a:rPr lang="zh-CN" altLang="en-US" sz="1400" b="1" dirty="0" smtClean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：</a:t>
            </a:r>
            <a:r>
              <a:rPr lang="zh-CN" altLang="en-US" sz="1400" b="1" dirty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假设是不同年龄段的甲流阳性率是一样的</a:t>
            </a:r>
          </a:p>
          <a:p>
            <a:pPr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H</a:t>
            </a:r>
            <a:r>
              <a:rPr lang="en-US" altLang="zh-CN" sz="1400" b="1" baseline="-25000" dirty="0" smtClean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1</a:t>
            </a:r>
            <a:r>
              <a:rPr lang="zh-CN" altLang="en-US" sz="1400" b="1" dirty="0" smtClean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：</a:t>
            </a:r>
            <a:r>
              <a:rPr lang="zh-CN" altLang="en-US" sz="1400" b="1" dirty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假设是不同年龄段的甲流阳性率</a:t>
            </a:r>
            <a:r>
              <a:rPr lang="zh-CN" altLang="en-US" sz="1400" b="1" dirty="0" smtClean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是</a:t>
            </a:r>
            <a:r>
              <a:rPr lang="zh-CN" altLang="en-US" sz="1400" b="1" dirty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不</a:t>
            </a:r>
            <a:r>
              <a:rPr lang="zh-CN" altLang="en-US" sz="1400" b="1" dirty="0" smtClean="0">
                <a:solidFill>
                  <a:srgbClr val="953735"/>
                </a:solidFill>
                <a:latin typeface="+mj-ea"/>
                <a:ea typeface="+mj-ea"/>
                <a:cs typeface="+mn-ea"/>
                <a:sym typeface="+mn-lt"/>
              </a:rPr>
              <a:t>一样的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结论：</a:t>
            </a:r>
            <a:r>
              <a:rPr lang="en-US" altLang="zh-CN" sz="1400" b="1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zh-CN" altLang="en-US" sz="1400" b="1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值远小于</a:t>
            </a:r>
            <a:r>
              <a:rPr lang="en-US" altLang="zh-CN" sz="1400" b="1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0.01</a:t>
            </a:r>
            <a:r>
              <a:rPr lang="zh-CN" altLang="en-US" sz="1400" b="1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，拒绝假设</a:t>
            </a:r>
            <a:r>
              <a:rPr lang="en-US" altLang="zh-CN" sz="1400" b="1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H</a:t>
            </a:r>
            <a:r>
              <a:rPr lang="en-US" altLang="zh-CN" sz="1400" b="1" baseline="-25000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zh-CN" altLang="en-US" sz="1400" b="1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，接收</a:t>
            </a:r>
            <a:r>
              <a:rPr lang="en-US" altLang="zh-CN" sz="1400" b="1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H</a:t>
            </a:r>
            <a:r>
              <a:rPr lang="en-US" altLang="zh-CN" sz="1400" b="1" baseline="-25000" dirty="0" smtClean="0">
                <a:solidFill>
                  <a:srgbClr val="953735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altLang="zh-CN" sz="1400" b="1" dirty="0" smtClean="0">
              <a:solidFill>
                <a:srgbClr val="95373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767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we4tinn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24E50"/>
        </a:solidFill>
        <a:ln>
          <a:noFill/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vwe4tinn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32968</TotalTime>
  <Words>2541</Words>
  <Application>Microsoft Office PowerPoint</Application>
  <PresentationFormat>全屏显示(16:9)</PresentationFormat>
  <Paragraphs>583</Paragraphs>
  <Slides>35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宋体</vt:lpstr>
      <vt:lpstr>微软雅黑</vt:lpstr>
      <vt:lpstr>Arial</vt:lpstr>
      <vt:lpstr>Calibri</vt:lpstr>
      <vt:lpstr>Wingdings</vt:lpstr>
      <vt:lpstr>Office 主题</vt:lpstr>
      <vt:lpstr>自定义设计方案</vt:lpstr>
      <vt:lpstr>Equation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liu hui</cp:lastModifiedBy>
  <cp:revision>1659</cp:revision>
  <dcterms:created xsi:type="dcterms:W3CDTF">2018-09-20T07:46:58Z</dcterms:created>
  <dcterms:modified xsi:type="dcterms:W3CDTF">2019-12-23T07:13:59Z</dcterms:modified>
</cp:coreProperties>
</file>